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43" r:id="rId5"/>
    <p:sldId id="1144" r:id="rId6"/>
    <p:sldId id="1145" r:id="rId7"/>
    <p:sldId id="1146" r:id="rId8"/>
    <p:sldId id="1147" r:id="rId9"/>
    <p:sldId id="1148"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p:scale>
          <a:sx n="100" d="100"/>
          <a:sy n="100" d="100"/>
        </p:scale>
        <p:origin x="912" y="228"/>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2238241"/>
          </a:xfrm>
        </p:spPr>
        <p:txBody>
          <a:bodyPr/>
          <a:lstStyle/>
          <a:p>
            <a:pPr indent="1792288"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一位富人非常爱他的祖父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祖父去世后留给他一艘小船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他视若珍宝。富人请一位年轻人为船喷漆。年轻人在喷漆过程中发现船上有小洞</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便悄悄修补好。一个月后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富人给年轻人送去一张大额支票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以感谢他修补船洞</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救了自己儿子的命。此事表明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看似最小的善举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对他人可能意义重大。因此我们要始终善良且乐于助人。</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031;FounderCES"/>
          <p:cNvPicPr/>
          <p:nvPr/>
        </p:nvPicPr>
        <p:blipFill>
          <a:blip r:embed="rId2"/>
          <a:stretch>
            <a:fillRect/>
          </a:stretch>
        </p:blipFill>
        <p:spPr>
          <a:xfrm>
            <a:off x="554759" y="2495695"/>
            <a:ext cx="1580007" cy="385572"/>
          </a:xfrm>
          <a:prstGeom prst="rect">
            <a:avLst/>
          </a:prstGeom>
        </p:spPr>
      </p:pic>
      <p:pic>
        <p:nvPicPr>
          <p:cNvPr id="4" name="图片 3"/>
          <p:cNvPicPr>
            <a:picLocks noChangeAspect="1"/>
          </p:cNvPicPr>
          <p:nvPr/>
        </p:nvPicPr>
        <p:blipFill>
          <a:blip r:embed="rId3"/>
          <a:stretch>
            <a:fillRect/>
          </a:stretch>
        </p:blipFill>
        <p:spPr>
          <a:xfrm>
            <a:off x="781672" y="883604"/>
            <a:ext cx="10627066" cy="1331067"/>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upon a time, there was a rich man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loved his grandpa a lot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his grandfather died, he left the rich man a small boat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saw the boat as a treasure, even though it looked old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the rich man asked a young man to paint the boat for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the young man was painting, he found a small hole in the boat and quietly fixed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修理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finishing his work, the young man received his money and left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month later, the rich man arrived at the painter’s house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gave the painter a big check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got the money for painting the boat from you a month ago, Sir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you give the check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the puzzled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困惑的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painter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check is not for painting the boat, but for fixing the hole in the boat,” said the rich man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then the rich man told the painter what happened three weeks ago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the paint was dry, the rich man’s son took the boat for a fishing trip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didn’t know about the hole in the boat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rich man knew about the trip, he was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anxious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kept thinking of what would happen to his son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Luckily, thanks to the young painter’s kind act, his son came back safely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 the smallest act of kindness may mean a lot to others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it’s important to always be kind and helpful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the rich man ask the young man to do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paint the boat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fix the boat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drive the boat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build a boat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365487" y="3474874"/>
            <a:ext cx="11481215" cy="1754326"/>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细节理解题。根据第二段中的</a:t>
            </a:r>
            <a:r>
              <a:rPr lang="en-US" altLang="zh-CN" sz="2400" dirty="0">
                <a:cs typeface="Times New Roman" panose="02020603050405020304" pitchFamily="18" charset="0"/>
              </a:rPr>
              <a:t>“One </a:t>
            </a:r>
            <a:r>
              <a:rPr lang="en-US" altLang="zh-CN" sz="2400" dirty="0" err="1">
                <a:cs typeface="Times New Roman" panose="02020603050405020304" pitchFamily="18" charset="0"/>
              </a:rPr>
              <a:t>day,the</a:t>
            </a:r>
            <a:r>
              <a:rPr lang="en-US" altLang="zh-CN" sz="2400" dirty="0">
                <a:cs typeface="Times New Roman" panose="02020603050405020304" pitchFamily="18" charset="0"/>
              </a:rPr>
              <a:t> rich man asked a young man to paint the boat for him.”</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有一天</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富人请一个年轻人为他为船涂油漆。</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富人请年轻人给船刷漆。故选</a:t>
            </a:r>
            <a:r>
              <a:rPr lang="en-US" altLang="zh-CN" sz="2400" dirty="0">
                <a:cs typeface="Times New Roman" panose="02020603050405020304" pitchFamily="18" charset="0"/>
              </a:rPr>
              <a:t>A</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the rich man give the young man a big check a month later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young man fixed the hole in the boat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young man took the rich man’s son for a fishing trip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young man took the rich man’s son out of the water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young man told the rich man’s son about the hole in the boat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836712"/>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365487" y="3496940"/>
            <a:ext cx="11481215" cy="2308324"/>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细节理解题。根据第五段中的</a:t>
            </a:r>
            <a:r>
              <a:rPr lang="en-US" altLang="zh-CN" sz="2400" dirty="0">
                <a:cs typeface="Times New Roman" panose="02020603050405020304" pitchFamily="18" charset="0"/>
              </a:rPr>
              <a:t>“‘This check is not for painting the </a:t>
            </a:r>
            <a:r>
              <a:rPr lang="en-US" altLang="zh-CN" sz="2400" dirty="0" err="1">
                <a:cs typeface="Times New Roman" panose="02020603050405020304" pitchFamily="18" charset="0"/>
              </a:rPr>
              <a:t>boat,but</a:t>
            </a:r>
            <a:r>
              <a:rPr lang="en-US" altLang="zh-CN" sz="2400" dirty="0">
                <a:cs typeface="Times New Roman" panose="02020603050405020304" pitchFamily="18" charset="0"/>
              </a:rPr>
              <a:t> for fixing the hole in the </a:t>
            </a:r>
            <a:r>
              <a:rPr lang="en-US" altLang="zh-CN" sz="2400" dirty="0" err="1">
                <a:cs typeface="Times New Roman" panose="02020603050405020304" pitchFamily="18" charset="0"/>
              </a:rPr>
              <a:t>boat,’said</a:t>
            </a:r>
            <a:r>
              <a:rPr lang="en-US" altLang="zh-CN" sz="2400" dirty="0">
                <a:cs typeface="Times New Roman" panose="02020603050405020304" pitchFamily="18" charset="0"/>
              </a:rPr>
              <a:t> the rich man.”</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富人说</a:t>
            </a:r>
            <a:r>
              <a:rPr lang="zh-CN" altLang="zh-CN" sz="2400" dirty="0">
                <a:cs typeface="Times New Roman" panose="02020603050405020304" pitchFamily="18" charset="0"/>
              </a:rPr>
              <a:t>：</a:t>
            </a:r>
            <a:r>
              <a:rPr lang="en-US" altLang="zh-CN" sz="2400" dirty="0">
                <a:ea typeface="楷体" panose="02010609060101010101" pitchFamily="49" charset="-122"/>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这张支票不是为了刷漆而付的</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而是为了修补船上的洞。</a:t>
            </a:r>
            <a:r>
              <a:rPr lang="en-US" altLang="zh-CN" sz="2400" dirty="0">
                <a:ea typeface="楷体" panose="02010609060101010101" pitchFamily="49" charset="-122"/>
                <a:cs typeface="Times New Roman" panose="02020603050405020304" pitchFamily="18" charset="0"/>
              </a:rPr>
              <a:t>”</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一个月后富人给了年轻人一大笔支票是因为那个年轻人把船上的洞修好了。故选</a:t>
            </a:r>
            <a:r>
              <a:rPr lang="en-US" altLang="zh-CN" sz="2400" dirty="0">
                <a:cs typeface="Times New Roman" panose="02020603050405020304" pitchFamily="18" charset="0"/>
              </a:rPr>
              <a:t>A</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anxious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Worried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365487" y="2366878"/>
            <a:ext cx="11481215" cy="2862322"/>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词义猜测题。根据第六段中的</a:t>
            </a:r>
            <a:r>
              <a:rPr lang="en-US" altLang="zh-CN" sz="2400" dirty="0">
                <a:cs typeface="Times New Roman" panose="02020603050405020304" pitchFamily="18" charset="0"/>
              </a:rPr>
              <a:t>“After the paint was </a:t>
            </a:r>
            <a:r>
              <a:rPr lang="en-US" altLang="zh-CN" sz="2400" dirty="0" err="1">
                <a:cs typeface="Times New Roman" panose="02020603050405020304" pitchFamily="18" charset="0"/>
              </a:rPr>
              <a:t>dry,the</a:t>
            </a:r>
            <a:r>
              <a:rPr lang="en-US" altLang="zh-CN" sz="2400" dirty="0">
                <a:cs typeface="Times New Roman" panose="02020603050405020304" pitchFamily="18" charset="0"/>
              </a:rPr>
              <a:t> rich man’s son took the boat for a fishing trip. He didn’t know about the hole in the boat.”</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油漆干后</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富人的儿子乘船去钓鱼。他不知道船上有个洞。</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富人的儿子不知道船上有个洞。所以富人知道儿子乘船旅行后</a:t>
            </a:r>
            <a:r>
              <a:rPr lang="en-US" altLang="zh-CN" sz="2400" dirty="0">
                <a:cs typeface="Times New Roman" panose="02020603050405020304" pitchFamily="18" charset="0"/>
              </a:rPr>
              <a:t>,</a:t>
            </a:r>
            <a:r>
              <a:rPr lang="zh-CN" altLang="zh-CN" sz="2400" dirty="0">
                <a:cs typeface="Times New Roman" panose="02020603050405020304" pitchFamily="18" charset="0"/>
              </a:rPr>
              <a:t>他为儿子的安全感到很焦虑。故推知</a:t>
            </a:r>
            <a:r>
              <a:rPr lang="en-US" altLang="zh-CN" sz="2400" dirty="0">
                <a:cs typeface="Times New Roman" panose="02020603050405020304" pitchFamily="18" charset="0"/>
              </a:rPr>
              <a:t>anxious</a:t>
            </a:r>
            <a:r>
              <a:rPr lang="zh-CN" altLang="zh-CN" sz="2400" dirty="0">
                <a:cs typeface="Times New Roman" panose="02020603050405020304" pitchFamily="18" charset="0"/>
              </a:rPr>
              <a:t>意为</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焦虑</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。故选</a:t>
            </a:r>
            <a:r>
              <a:rPr lang="en-US" altLang="zh-CN" sz="2400" dirty="0">
                <a:cs typeface="Times New Roman" panose="02020603050405020304" pitchFamily="18" charset="0"/>
              </a:rPr>
              <a:t>C</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learn from the story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not always safe to go fishing by oneself</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people in the world are kind and helpful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 good at one’s job brings a lot of money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small act of kindness can make a big difference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D</a:t>
            </a:r>
            <a:endParaRPr lang="zh-CN" altLang="en-US" dirty="0"/>
          </a:p>
        </p:txBody>
      </p:sp>
      <p:sp>
        <p:nvSpPr>
          <p:cNvPr id="6" name="矩形 5"/>
          <p:cNvSpPr/>
          <p:nvPr/>
        </p:nvSpPr>
        <p:spPr>
          <a:xfrm>
            <a:off x="365487" y="3501008"/>
            <a:ext cx="11481215" cy="2308324"/>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主旨大意题。根据最后一段</a:t>
            </a:r>
            <a:r>
              <a:rPr lang="en-US" altLang="zh-CN" sz="2400" dirty="0">
                <a:cs typeface="Times New Roman" panose="02020603050405020304" pitchFamily="18" charset="0"/>
              </a:rPr>
              <a:t>“</a:t>
            </a:r>
            <a:r>
              <a:rPr lang="en-US" altLang="zh-CN" sz="2400" dirty="0" err="1">
                <a:cs typeface="Times New Roman" panose="02020603050405020304" pitchFamily="18" charset="0"/>
              </a:rPr>
              <a:t>Sometimes,the</a:t>
            </a:r>
            <a:r>
              <a:rPr lang="en-US" altLang="zh-CN" sz="2400" dirty="0">
                <a:cs typeface="Times New Roman" panose="02020603050405020304" pitchFamily="18" charset="0"/>
              </a:rPr>
              <a:t> smallest act of kindness may mean a lot to others. </a:t>
            </a:r>
            <a:r>
              <a:rPr lang="en-US" altLang="zh-CN" sz="2400" dirty="0" err="1">
                <a:cs typeface="Times New Roman" panose="02020603050405020304" pitchFamily="18" charset="0"/>
              </a:rPr>
              <a:t>So,it’s</a:t>
            </a:r>
            <a:r>
              <a:rPr lang="en-US" altLang="zh-CN" sz="2400" dirty="0">
                <a:cs typeface="Times New Roman" panose="02020603050405020304" pitchFamily="18" charset="0"/>
              </a:rPr>
              <a:t> important to always be kind and helpful.”</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有时候</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最小的善举对他人来说可能意味着很多。因此</a:t>
            </a:r>
            <a:r>
              <a:rPr lang="en-US"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始终保持善良和乐于助人是很重要的。</a:t>
            </a:r>
            <a:r>
              <a:rPr lang="zh-CN" altLang="zh-CN" sz="2400" dirty="0">
                <a:cs typeface="Times New Roman" panose="02020603050405020304" pitchFamily="18" charset="0"/>
              </a:rPr>
              <a:t>）可推知</a:t>
            </a:r>
            <a:r>
              <a:rPr lang="en-US" altLang="zh-CN" sz="2400" dirty="0">
                <a:cs typeface="Times New Roman" panose="02020603050405020304" pitchFamily="18" charset="0"/>
              </a:rPr>
              <a:t>,</a:t>
            </a:r>
            <a:r>
              <a:rPr lang="zh-CN" altLang="zh-CN" sz="2400" dirty="0">
                <a:cs typeface="Times New Roman" panose="02020603050405020304" pitchFamily="18" charset="0"/>
              </a:rPr>
              <a:t>故事表明</a:t>
            </a:r>
            <a:r>
              <a:rPr lang="en-US" altLang="zh-CN" sz="2400" dirty="0">
                <a:cs typeface="Times New Roman" panose="02020603050405020304" pitchFamily="18" charset="0"/>
              </a:rPr>
              <a:t>,</a:t>
            </a:r>
            <a:r>
              <a:rPr lang="zh-CN" altLang="zh-CN" sz="2400" dirty="0">
                <a:cs typeface="Times New Roman" panose="02020603050405020304" pitchFamily="18" charset="0"/>
              </a:rPr>
              <a:t>一个小小的善举可以产生很大的影响。故选</a:t>
            </a:r>
            <a:r>
              <a:rPr lang="en-US" altLang="zh-CN" sz="2400" dirty="0">
                <a:cs typeface="Times New Roman" panose="02020603050405020304" pitchFamily="18" charset="0"/>
              </a:rPr>
              <a:t>D</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264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1601" y="2033966"/>
            <a:ext cx="11484352" cy="1684244"/>
          </a:xfrm>
          <a:ln w="19050">
            <a:solidFill>
              <a:srgbClr val="00B0F0"/>
            </a:solidFill>
          </a:ln>
        </p:spPr>
        <p:txBody>
          <a:bodyPr/>
          <a:lstStyle/>
          <a:p>
            <a:pPr indent="1792288" hangingPunct="0"/>
            <a:r>
              <a:rPr lang="zh-CN" altLang="zh-CN" b="1"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latin typeface="Times New Roman" panose="02020603050405020304" pitchFamily="18" charset="0"/>
                <a:ea typeface="宋体" panose="02010600030101010101" pitchFamily="2" charset="-122"/>
              </a:rPr>
              <a:t>4</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题</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文章主旨题</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抓住故事关键句</a:t>
            </a:r>
            <a:r>
              <a:rPr lang="en-US" altLang="zh-CN" b="1" dirty="0">
                <a:latin typeface="Times New Roman" panose="02020603050405020304" pitchFamily="18" charset="0"/>
                <a:ea typeface="楷体" panose="02010609060101010101" pitchFamily="49" charset="-122"/>
              </a:rPr>
              <a:t>“</a:t>
            </a:r>
            <a:r>
              <a:rPr lang="en-US" altLang="zh-CN" b="1" dirty="0">
                <a:latin typeface="Times New Roman" panose="02020603050405020304" pitchFamily="18" charset="0"/>
                <a:ea typeface="宋体" panose="02010600030101010101" pitchFamily="2" charset="-122"/>
              </a:rPr>
              <a:t>Sometimes,</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the</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smallest</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act</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of</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kindness</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may</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mean</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a</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lot</a:t>
            </a:r>
            <a:r>
              <a:rPr lang="en-US" altLang="zh-CN" b="1" dirty="0">
                <a:latin typeface="Times New Roman" panose="02020603050405020304" pitchFamily="18" charset="0"/>
                <a:ea typeface="楷体" panose="02010609060101010101" pitchFamily="49" charset="-122"/>
              </a:rPr>
              <a:t>”</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末段</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直接对应选项</a:t>
            </a:r>
            <a:r>
              <a:rPr lang="en-US" altLang="zh-CN" b="1" dirty="0">
                <a:latin typeface="Times New Roman" panose="02020603050405020304" pitchFamily="18" charset="0"/>
                <a:ea typeface="宋体" panose="02010600030101010101" pitchFamily="2" charset="-122"/>
              </a:rPr>
              <a:t>D</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。解题时需跳过情节细节</a:t>
            </a:r>
            <a:r>
              <a:rPr lang="en-US" altLang="zh-CN" b="1" dirty="0">
                <a:latin typeface="Times New Roman" panose="02020603050405020304" pitchFamily="18" charset="0"/>
                <a:ea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定位作者的总结句。</a:t>
            </a:r>
            <a:endParaRPr lang="zh-CN" altLang="en-US" dirty="0"/>
          </a:p>
        </p:txBody>
      </p:sp>
      <p:pic>
        <p:nvPicPr>
          <p:cNvPr id="4" name="图片 3"/>
          <p:cNvPicPr>
            <a:picLocks noChangeAspect="1"/>
          </p:cNvPicPr>
          <p:nvPr/>
        </p:nvPicPr>
        <p:blipFill>
          <a:blip r:embed="rId2"/>
          <a:stretch>
            <a:fillRect/>
          </a:stretch>
        </p:blipFill>
        <p:spPr>
          <a:xfrm>
            <a:off x="479315" y="1773033"/>
            <a:ext cx="1672147" cy="504875"/>
          </a:xfrm>
          <a:prstGeom prst="rect">
            <a:avLst/>
          </a:prstGeom>
        </p:spPr>
      </p:pic>
    </p:spTree>
    <p:extLst>
      <p:ext uri="{BB962C8B-B14F-4D97-AF65-F5344CB8AC3E}">
        <p14:creationId xmlns:p14="http://schemas.microsoft.com/office/powerpoint/2010/main" val="4071452202"/>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427</TotalTime>
  <Words>554</Words>
  <Application>Microsoft Office PowerPoint</Application>
  <PresentationFormat>自定义</PresentationFormat>
  <Paragraphs>37</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447</cp:revision>
  <dcterms:created xsi:type="dcterms:W3CDTF">2020-11-06T05:24:00Z</dcterms:created>
  <dcterms:modified xsi:type="dcterms:W3CDTF">2025-09-17T07:24:54Z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